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0" r:id="rId2"/>
    <p:sldId id="302" r:id="rId3"/>
    <p:sldId id="257" r:id="rId4"/>
    <p:sldId id="260" r:id="rId5"/>
    <p:sldId id="288" r:id="rId6"/>
    <p:sldId id="292" r:id="rId7"/>
    <p:sldId id="289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96" r:id="rId16"/>
    <p:sldId id="294" r:id="rId17"/>
    <p:sldId id="279" r:id="rId18"/>
    <p:sldId id="280" r:id="rId19"/>
    <p:sldId id="268" r:id="rId20"/>
    <p:sldId id="269" r:id="rId21"/>
    <p:sldId id="286" r:id="rId22"/>
    <p:sldId id="270" r:id="rId23"/>
    <p:sldId id="271" r:id="rId24"/>
    <p:sldId id="272" r:id="rId25"/>
    <p:sldId id="273" r:id="rId26"/>
    <p:sldId id="287" r:id="rId27"/>
    <p:sldId id="290" r:id="rId28"/>
    <p:sldId id="293" r:id="rId29"/>
    <p:sldId id="274" r:id="rId30"/>
    <p:sldId id="275" r:id="rId31"/>
    <p:sldId id="284" r:id="rId32"/>
    <p:sldId id="285" r:id="rId33"/>
    <p:sldId id="276" r:id="rId34"/>
    <p:sldId id="291" r:id="rId35"/>
    <p:sldId id="297" r:id="rId36"/>
    <p:sldId id="298" r:id="rId37"/>
    <p:sldId id="277" r:id="rId38"/>
    <p:sldId id="278" r:id="rId39"/>
    <p:sldId id="283" r:id="rId40"/>
    <p:sldId id="282" r:id="rId41"/>
    <p:sldId id="281" r:id="rId42"/>
    <p:sldId id="299" r:id="rId43"/>
    <p:sldId id="30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Volonté de résultat</c:v>
                </c:pt>
                <c:pt idx="1">
                  <c:v>limite à connaître, repousser</c:v>
                </c:pt>
                <c:pt idx="2">
                  <c:v>passion, qui me pousse</c:v>
                </c:pt>
                <c:pt idx="3">
                  <c:v>rôle social, rencontre des amis coureurs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849093516088264"/>
          <c:y val="0.22775639129175382"/>
          <c:w val="0.32453375619714203"/>
          <c:h val="0.555711127112616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FE076-BEE7-4851-A41A-0927EFE3D8CD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4BB3-363B-4A28-8EE9-EB116597C9D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9143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4BB3-363B-4A28-8EE9-EB116597C9D5}" type="slidenum">
              <a:rPr lang="fr-CH" smtClean="0"/>
              <a:t>28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8636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4270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486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0686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656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280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152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3686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5620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1918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655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845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6B9B-37EE-42DE-BAE7-F38EC949F3A1}" type="datetimeFigureOut">
              <a:rPr lang="fr-CH" smtClean="0"/>
              <a:t>22.03.2012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DD4D-FA2B-4D19-92BB-23B8540DFBEA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229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rms.ch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fr-CH" dirty="0"/>
              <a:t>Exposé du 22 mars 2012 pour le RÉSEAU ROMAND DE MÉDECINE DU SPORT À Y-PARC - Yverdon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fr-CH" dirty="0"/>
              <a:t>LE SITE INTERNET: </a:t>
            </a:r>
            <a:r>
              <a:rPr lang="fr-CH" dirty="0">
                <a:hlinkClick r:id="rId2"/>
              </a:rPr>
              <a:t>http://www.rrms.ch</a:t>
            </a:r>
            <a:r>
              <a:rPr lang="fr-CH" dirty="0" smtClean="0">
                <a:hlinkClick r:id="rId2"/>
              </a:rPr>
              <a:t>/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Un grand merci de m’avoir invité à faire connaître mes expériences en ultra-marathon, c’est un privilège et un honneur pour moi.</a:t>
            </a:r>
          </a:p>
        </p:txBody>
      </p:sp>
    </p:spTree>
    <p:extLst>
      <p:ext uri="{BB962C8B-B14F-4D97-AF65-F5344CB8AC3E}">
        <p14:creationId xmlns:p14="http://schemas.microsoft.com/office/powerpoint/2010/main" val="389003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LONGUES BALLADES ENSEMBLE</a:t>
            </a:r>
            <a:br>
              <a:rPr lang="fr-CH" dirty="0" smtClean="0"/>
            </a:br>
            <a:r>
              <a:rPr lang="fr-CH" sz="2200" dirty="0" smtClean="0"/>
              <a:t>photo Vanessa Cardoso</a:t>
            </a:r>
            <a:endParaRPr lang="fr-CH" sz="22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06052" cy="5063096"/>
          </a:xfrm>
        </p:spPr>
      </p:pic>
    </p:spTree>
    <p:extLst>
      <p:ext uri="{BB962C8B-B14F-4D97-AF65-F5344CB8AC3E}">
        <p14:creationId xmlns:p14="http://schemas.microsoft.com/office/powerpoint/2010/main" val="3731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Manger pour rester concentré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67" y="1602119"/>
            <a:ext cx="6737465" cy="4522124"/>
          </a:xfrm>
        </p:spPr>
      </p:pic>
    </p:spTree>
    <p:extLst>
      <p:ext uri="{BB962C8B-B14F-4D97-AF65-F5344CB8AC3E}">
        <p14:creationId xmlns:p14="http://schemas.microsoft.com/office/powerpoint/2010/main" val="4236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QUAND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4 BUTS DE GROSSE COURSE PAR AN</a:t>
            </a:r>
          </a:p>
          <a:p>
            <a:r>
              <a:rPr lang="fr-CH" dirty="0" smtClean="0"/>
              <a:t>APRES UN CYCLE D’ENTRAINEMENT SPECIFIQUE</a:t>
            </a:r>
          </a:p>
          <a:p>
            <a:r>
              <a:rPr lang="fr-CH" dirty="0" smtClean="0"/>
              <a:t>PARFOIS CHAQUE MOIS EN ÉTÉ SI EN FORME</a:t>
            </a:r>
          </a:p>
          <a:p>
            <a:r>
              <a:rPr lang="fr-CH" dirty="0" smtClean="0"/>
              <a:t>POUR REPONDRE A UNE INVITATION, DONC NIVEAU D’ENTRAÎNEMENT ASSEZ MAINTENU</a:t>
            </a:r>
          </a:p>
          <a:p>
            <a:r>
              <a:rPr lang="fr-CH" dirty="0" smtClean="0"/>
              <a:t>EN TOUTE SAISON DONC……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43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HIVER, ÉTÉ, TOUT EST BON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5881948" cy="392129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7" y="1268760"/>
            <a:ext cx="336612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COMBIEN EN MOYENNE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DES 2004, PLUS DE 2H MOYENNE PAR JOUR</a:t>
            </a:r>
          </a:p>
          <a:p>
            <a:r>
              <a:rPr lang="fr-CH" dirty="0" smtClean="0"/>
              <a:t>DE 5 à 8 ENTRAINEMENTS, 60 à 120 KM DU LUNDI AU VENDREDI, PUIS DE 60 à 140 KM POUR LE WEEK-END, DONC DE 120 à 250 KM DES MOIS DE 500 à 900 KM</a:t>
            </a:r>
          </a:p>
          <a:p>
            <a:r>
              <a:rPr lang="fr-CH" dirty="0" smtClean="0"/>
              <a:t>PLUS, DÉJÀ FAIT, EXCEPTIONNEL</a:t>
            </a:r>
          </a:p>
          <a:p>
            <a:r>
              <a:rPr lang="fr-CH" dirty="0" smtClean="0"/>
              <a:t>PLUS DE 10’000 KM EN 2009, </a:t>
            </a:r>
          </a:p>
          <a:p>
            <a:r>
              <a:rPr lang="fr-CH" dirty="0" smtClean="0"/>
              <a:t>27’000 KM EN 3 ANS (2009-2011)</a:t>
            </a:r>
          </a:p>
        </p:txBody>
      </p:sp>
    </p:spTree>
    <p:extLst>
      <p:ext uri="{BB962C8B-B14F-4D97-AF65-F5344CB8AC3E}">
        <p14:creationId xmlns:p14="http://schemas.microsoft.com/office/powerpoint/2010/main" val="38454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SEMAINE CIBLEE GROS VOLUME</a:t>
            </a:r>
            <a:br>
              <a:rPr lang="fr-CH" dirty="0" smtClean="0"/>
            </a:br>
            <a:r>
              <a:rPr lang="fr-CH" dirty="0" smtClean="0"/>
              <a:t>du 23 au 29 août 2010</a:t>
            </a:r>
            <a:endParaRPr lang="fr-CH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89309"/>
              </p:ext>
            </p:extLst>
          </p:nvPr>
        </p:nvGraphicFramePr>
        <p:xfrm>
          <a:off x="457200" y="1600200"/>
          <a:ext cx="8229600" cy="452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051266"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LUNDI</a:t>
                      </a:r>
                      <a:endParaRPr lang="fr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MARDI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MER-CREDI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JEUDI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VEN-DREDI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SAMEDI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DIMAN-CHE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TOTAL</a:t>
                      </a:r>
                      <a:endParaRPr lang="fr-CH" dirty="0"/>
                    </a:p>
                  </a:txBody>
                  <a:tcPr anchor="ctr"/>
                </a:tc>
              </a:tr>
              <a:tr h="1051266">
                <a:tc>
                  <a:txBody>
                    <a:bodyPr/>
                    <a:lstStyle/>
                    <a:p>
                      <a:r>
                        <a:rPr lang="fr-CH" dirty="0" smtClean="0"/>
                        <a:t>1H57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2H57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3H09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3H12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3H50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7H40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5H15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28H00</a:t>
                      </a:r>
                      <a:endParaRPr lang="fr-CH" dirty="0"/>
                    </a:p>
                  </a:txBody>
                  <a:tcPr anchor="ctr"/>
                </a:tc>
              </a:tr>
              <a:tr h="1051266">
                <a:tc>
                  <a:txBody>
                    <a:bodyPr/>
                    <a:lstStyle/>
                    <a:p>
                      <a:r>
                        <a:rPr lang="fr-CH" dirty="0" smtClean="0"/>
                        <a:t>22KM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35.5KM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31.5KM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36.5KM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43.5KM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63KM</a:t>
                      </a:r>
                    </a:p>
                    <a:p>
                      <a:r>
                        <a:rPr lang="fr-CH" dirty="0" smtClean="0"/>
                        <a:t>1550m</a:t>
                      </a:r>
                    </a:p>
                    <a:p>
                      <a:r>
                        <a:rPr lang="fr-CH" dirty="0" smtClean="0"/>
                        <a:t>Déniv.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58KM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290KM</a:t>
                      </a:r>
                      <a:endParaRPr lang="fr-CH" dirty="0"/>
                    </a:p>
                  </a:txBody>
                  <a:tcPr anchor="ctr"/>
                </a:tc>
              </a:tr>
              <a:tr h="1051266"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Bern</a:t>
                      </a:r>
                      <a:r>
                        <a:rPr lang="fr-CH" sz="1400" baseline="0" dirty="0" smtClean="0"/>
                        <a:t> midi et Ngue Soir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BE:</a:t>
                      </a:r>
                      <a:r>
                        <a:rPr lang="fr-CH" sz="1400" baseline="0" dirty="0" smtClean="0"/>
                        <a:t> dir. Muri et Couvet ret.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N’tel-Ngue par forêt chaumont-gorges Areu,</a:t>
                      </a:r>
                      <a:r>
                        <a:rPr lang="fr-CH" sz="1400" baseline="0" dirty="0" smtClean="0"/>
                        <a:t> Crevé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Belp airport</a:t>
                      </a:r>
                      <a:r>
                        <a:rPr lang="fr-CH" sz="1400" baseline="0" dirty="0" smtClean="0"/>
                        <a:t> et Presta ret. + allez-ret.gare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Morgarten &amp; Ntel-Ngue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Ngue-mtmollin-mtRacine-vueAlp-somartel-ngue</a:t>
                      </a:r>
                      <a:r>
                        <a:rPr lang="fr-CH" sz="1400" baseline="0" dirty="0" smtClean="0"/>
                        <a:t>, 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baseline="0" dirty="0" smtClean="0"/>
                        <a:t>Us d’Asph &amp; ch-Moul,  &amp;Bovresse -chp-du-M</a:t>
                      </a:r>
                    </a:p>
                    <a:p>
                      <a:r>
                        <a:rPr lang="fr-CH" sz="1400" baseline="0" dirty="0" smtClean="0"/>
                        <a:t>Sel-sirop </a:t>
                      </a:r>
                      <a:endParaRPr lang="fr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400" dirty="0" smtClean="0"/>
                        <a:t>BUT ATTEINT</a:t>
                      </a:r>
                    </a:p>
                    <a:p>
                      <a:r>
                        <a:rPr lang="fr-CH" sz="1400" dirty="0" smtClean="0"/>
                        <a:t>Fatigué</a:t>
                      </a:r>
                      <a:endParaRPr lang="fr-CH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Émoticône 2"/>
          <p:cNvSpPr/>
          <p:nvPr/>
        </p:nvSpPr>
        <p:spPr>
          <a:xfrm>
            <a:off x="6210175" y="5870773"/>
            <a:ext cx="300050" cy="1925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066" y="332656"/>
            <a:ext cx="8229600" cy="105311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Statistique </a:t>
            </a:r>
            <a:r>
              <a:rPr lang="fr-CH" dirty="0"/>
              <a:t>des kms parcourus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de </a:t>
            </a:r>
            <a:r>
              <a:rPr lang="fr-CH" dirty="0"/>
              <a:t>2004 à 2011</a:t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9793"/>
            <a:ext cx="6229350" cy="395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70" y="2204864"/>
            <a:ext cx="1885950" cy="33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766"/>
            <a:ext cx="6480720" cy="52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PENSEES DURANT UN 24 H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smtClean="0"/>
              <a:t>H1, TOUT VA BIEN, JE M’EN TIENS AU PLAN</a:t>
            </a:r>
          </a:p>
          <a:p>
            <a:r>
              <a:rPr lang="fr-CH" dirty="0" smtClean="0"/>
              <a:t>H4, ME SENS SUPER BIEN, INFATIGABLE, INVULNERABLE, IL PEUT RIEN M’ARRIVER</a:t>
            </a:r>
          </a:p>
          <a:p>
            <a:r>
              <a:rPr lang="fr-CH" dirty="0" smtClean="0"/>
              <a:t>H7, ÇA VA ETRE PLUS DUR QUE PREVU</a:t>
            </a:r>
          </a:p>
          <a:p>
            <a:r>
              <a:rPr lang="fr-CH" dirty="0" smtClean="0"/>
              <a:t>H10, ON EST DEDANS, PENSER à BOIRE, MANGER, TENIR LE RYTHME, PAS TOUJOURS FACILE</a:t>
            </a:r>
          </a:p>
          <a:p>
            <a:r>
              <a:rPr lang="fr-CH" dirty="0" smtClean="0"/>
              <a:t>H14, ÇA COMMENCE VRAIMENT D’ÊTRE LONG</a:t>
            </a:r>
          </a:p>
          <a:p>
            <a:r>
              <a:rPr lang="fr-CH" dirty="0" smtClean="0"/>
              <a:t>H18, QU’EST-CE QUE JE SUIS CON QUAND MEME DE TOUJOURS ME METTRE DANS CES GONFLES, PROMI APRES CELLE LA J’ARRETE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80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PENSEES DURANT UN 24 H, 2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H" dirty="0" smtClean="0"/>
              <a:t>H20, ÇA APPROCHE DE LA FIN, JE GERE COMME ÇA, J’EN PEUX </a:t>
            </a:r>
            <a:r>
              <a:rPr lang="fr-CH" dirty="0"/>
              <a:t>PLUS…ET J’AI MAL ICI ET </a:t>
            </a:r>
            <a:r>
              <a:rPr lang="fr-CH" dirty="0" smtClean="0"/>
              <a:t>LA…MAIS DANS LA TETE ÇA CALCULE TANT ET PLUS…. ET APRES J’ESSAIE D’ACCELERER, DE FINIR FORT, D’ATTEINDRE LE KM XYZ</a:t>
            </a:r>
          </a:p>
          <a:p>
            <a:r>
              <a:rPr lang="fr-CH" dirty="0" smtClean="0"/>
              <a:t>H23 PLUS QU’UNE H, ÇA VA ETRE RISTRETT POUR Y ARRIVER, Y CROIRE, MAINTENANT OU JAMAIS</a:t>
            </a:r>
          </a:p>
          <a:p>
            <a:r>
              <a:rPr lang="fr-CH" dirty="0" smtClean="0"/>
              <a:t>PLUS QUE 10 MIN, JE METS FOND GAZ, ÇA VA SE FAIRE, J’AI PU FAIRE DE QQUES M à 1 KM EN PLUS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58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RAVITAILLEMENT, LES ENVIES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AVEC LE VENTRE PLEIN, JUSQU’À 4H SANS REMANGER, BOIRE UNIQUEMENT</a:t>
            </a:r>
          </a:p>
          <a:p>
            <a:r>
              <a:rPr lang="fr-CH" dirty="0" smtClean="0"/>
              <a:t>ON SE SENT TROP BIEN=DANGER D’HYPOGLYCEMIE</a:t>
            </a:r>
          </a:p>
          <a:p>
            <a:r>
              <a:rPr lang="fr-CH" dirty="0" smtClean="0"/>
              <a:t>SI LES HYDRATES DE CARBONE DONNENT DE L’ENERGIE</a:t>
            </a:r>
          </a:p>
          <a:p>
            <a:r>
              <a:rPr lang="fr-CH" dirty="0" smtClean="0"/>
              <a:t>LE SEL PERMET D’UTILISER CETTE ENERGIE. </a:t>
            </a:r>
          </a:p>
          <a:p>
            <a:r>
              <a:rPr lang="fr-CH" dirty="0" smtClean="0"/>
              <a:t>SI LE SEL MANQUE, PAS POSSIBLE DE MOBILISER CETTE ENERGIE</a:t>
            </a:r>
          </a:p>
        </p:txBody>
      </p:sp>
    </p:spTree>
    <p:extLst>
      <p:ext uri="{BB962C8B-B14F-4D97-AF65-F5344CB8AC3E}">
        <p14:creationId xmlns:p14="http://schemas.microsoft.com/office/powerpoint/2010/main" val="1531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272808" cy="1010543"/>
          </a:xfrm>
        </p:spPr>
        <p:txBody>
          <a:bodyPr>
            <a:normAutofit fontScale="90000"/>
          </a:bodyPr>
          <a:lstStyle/>
          <a:p>
            <a:r>
              <a:rPr lang="fr-CH" sz="7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L’ultra-endurance</a:t>
            </a:r>
            <a:r>
              <a: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CH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Au-delà du marathon</a:t>
            </a:r>
          </a:p>
          <a:p>
            <a:r>
              <a: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Aux 6 jours non-stop</a:t>
            </a:r>
          </a:p>
          <a:p>
            <a:r>
              <a:rPr lang="fr-C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COURSES </a:t>
            </a:r>
            <a:r>
              <a:rPr lang="fr-C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TRANSCONTINENTALES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028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RAVITAILLEMENT ET DIGESTION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S’ENSUIT ECOEUREMENT, VOMISSEMENT</a:t>
            </a:r>
          </a:p>
          <a:p>
            <a:r>
              <a:rPr lang="fr-CH" dirty="0" smtClean="0"/>
              <a:t>HYPONATREMIE</a:t>
            </a:r>
          </a:p>
          <a:p>
            <a:r>
              <a:rPr lang="fr-CH" dirty="0" smtClean="0"/>
              <a:t>TENTE MEDICALE, MEDECIN PAS CONTENT….</a:t>
            </a:r>
          </a:p>
          <a:p>
            <a:r>
              <a:rPr lang="fr-CH" dirty="0" smtClean="0"/>
              <a:t>ENVIE D’ALIMENT FRAIS (GLACE, FRUITS JUTEUX, MELON, PASTEQUE, FRAISE, POMME)</a:t>
            </a:r>
          </a:p>
          <a:p>
            <a:r>
              <a:rPr lang="fr-CH" dirty="0" smtClean="0"/>
              <a:t>ENVIE DE GRAS, CHOCOLAT, FROMAGE, SALAMI, BISCUIT: MAUVAISE CARBURATION, FLATULENCE, BAISSE DE REGIME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16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Manger par envie, calories assurées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Salés, sucrés, mou, croquant, liquide, pâteux…</a:t>
            </a:r>
            <a:endParaRPr lang="fr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61" y="2132856"/>
            <a:ext cx="61055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RAVITAILLEMENT EN TRAIL ET DU 24H AUX 6 JOURS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GEL, BARRES ENERGETIQUES, CHOCOLATS, PATES DE FRUIT, FRUITS SECS, BANANE, BISCUITS SUCRES ET SALES, PAIN, FROMAGE, SOUPE, BOUILLON, EAU, THE, SIROP, COCA ISO</a:t>
            </a:r>
          </a:p>
          <a:p>
            <a:r>
              <a:rPr lang="fr-CH" dirty="0" smtClean="0"/>
              <a:t>24H: GEL, BARRES ENERGETIQUES, PUREE PDT, FLAN</a:t>
            </a:r>
          </a:p>
          <a:p>
            <a:r>
              <a:rPr lang="fr-CH" dirty="0" smtClean="0"/>
              <a:t>48H ET 6 JOURS: IDEM TRAIL, BOISSON LACTEE ET COMPOTE DE FRUITS EN PLUS, PATES, RIZ, VIENERLIS, JAMBON, OEUFS, ETC.</a:t>
            </a:r>
          </a:p>
        </p:txBody>
      </p:sp>
    </p:spTree>
    <p:extLst>
      <p:ext uri="{BB962C8B-B14F-4D97-AF65-F5344CB8AC3E}">
        <p14:creationId xmlns:p14="http://schemas.microsoft.com/office/powerpoint/2010/main" val="40365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L’ÉTÉ, PLAISIR D’ENTRAINEMENT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3474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DU SALÉ: PÂTES AU PETIT DEJEUNER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574138" cy="50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BOISSONS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smtClean="0"/>
              <a:t>SIROP AVEC PRISE DE SEL</a:t>
            </a:r>
          </a:p>
          <a:p>
            <a:r>
              <a:rPr lang="fr-CH" dirty="0" smtClean="0"/>
              <a:t>ISOTONIQUE, MAIS ACIDE A LA LONGUE</a:t>
            </a:r>
          </a:p>
          <a:p>
            <a:r>
              <a:rPr lang="fr-CH" dirty="0" smtClean="0"/>
              <a:t>COCA, PROVOQUE DES CRAMPES</a:t>
            </a:r>
          </a:p>
          <a:p>
            <a:r>
              <a:rPr lang="fr-CH" dirty="0" smtClean="0"/>
              <a:t>RED-BULL, CAFEINE POUR LA NUIT</a:t>
            </a:r>
          </a:p>
          <a:p>
            <a:r>
              <a:rPr lang="fr-CH" dirty="0" smtClean="0"/>
              <a:t>THE SUCRE, DEVIENT ECOEURANT</a:t>
            </a:r>
          </a:p>
          <a:p>
            <a:r>
              <a:rPr lang="fr-CH" dirty="0" smtClean="0"/>
              <a:t>JUS RAISIN COUPE, ATTENTION DIARRHEE</a:t>
            </a:r>
          </a:p>
          <a:p>
            <a:r>
              <a:rPr lang="fr-CH" dirty="0" smtClean="0"/>
              <a:t>EAU GAZEUSE, FAIT DU BIEN</a:t>
            </a:r>
          </a:p>
          <a:p>
            <a:r>
              <a:rPr lang="fr-CH" dirty="0" smtClean="0"/>
              <a:t>BIERE SANS ALCOOL PANACHEE AU SIROP, DESALTERE ETC…….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94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BOISSON CALORIQUE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ENERGIE FACILEMENT ASSIMILABLE </a:t>
            </a:r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09012"/>
            <a:ext cx="5688632" cy="40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REGENERATION POUR REPARTIR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DU RECONFORT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40" y="2123494"/>
            <a:ext cx="5445751" cy="411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35679" y="1712997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/>
              <a:t>BOIRE: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BIERE PANACHEE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MILK-SHAKE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JUS DE FRUITS</a:t>
            </a:r>
          </a:p>
          <a:p>
            <a:r>
              <a:rPr lang="fr-CH" dirty="0"/>
              <a:t> </a:t>
            </a:r>
            <a:r>
              <a:rPr lang="fr-CH" dirty="0" smtClean="0"/>
              <a:t>     VITAMINÉS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COMPLEMENTS DE MINERAUX ET ACIDES AMINÉS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MANGER: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BISCUITS D’APERO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VIANDE SECHÉE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PIZZA, POULET SELON ENVIE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DORMIR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MASSAGE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SIESTE</a:t>
            </a:r>
          </a:p>
        </p:txBody>
      </p:sp>
    </p:spTree>
    <p:extLst>
      <p:ext uri="{BB962C8B-B14F-4D97-AF65-F5344CB8AC3E}">
        <p14:creationId xmlns:p14="http://schemas.microsoft.com/office/powerpoint/2010/main" val="18364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RÉGÉNÉRATION DES JAMBES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MASSAGE ET ÉLIMINATION DES TOXINES</a:t>
            </a:r>
          </a:p>
          <a:p>
            <a:r>
              <a:rPr lang="fr-CH" dirty="0" smtClean="0"/>
              <a:t>ACTIVATION</a:t>
            </a:r>
          </a:p>
          <a:p>
            <a:pPr marL="0" indent="0">
              <a:buNone/>
            </a:pPr>
            <a:r>
              <a:rPr lang="fr-CH" dirty="0" smtClean="0"/>
              <a:t>    DU </a:t>
            </a:r>
            <a:r>
              <a:rPr lang="fr-CH" dirty="0"/>
              <a:t>SANG</a:t>
            </a:r>
          </a:p>
          <a:p>
            <a:r>
              <a:rPr lang="fr-CH" dirty="0"/>
              <a:t>HABITS DE</a:t>
            </a:r>
          </a:p>
          <a:p>
            <a:pPr marL="0" indent="0">
              <a:buNone/>
            </a:pPr>
            <a:r>
              <a:rPr lang="fr-CH" dirty="0"/>
              <a:t>COMPRESSION </a:t>
            </a:r>
          </a:p>
          <a:p>
            <a:r>
              <a:rPr lang="fr-CH" dirty="0" smtClean="0"/>
              <a:t>ÉLONGATION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67719"/>
            <a:ext cx="485511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PHYSIOLOGIE, EST-CE SAIN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LES ARTICULATIONS S’ENFLAMMENT PARFOIS</a:t>
            </a:r>
          </a:p>
          <a:p>
            <a:pPr marL="0" indent="0">
              <a:buNone/>
            </a:pPr>
            <a:r>
              <a:rPr lang="fr-CH" dirty="0" smtClean="0"/>
              <a:t>	BOIRE DAVANTAGE, PARFOIS ÇA PASSE</a:t>
            </a:r>
          </a:p>
          <a:p>
            <a:r>
              <a:rPr lang="fr-CH" dirty="0" smtClean="0"/>
              <a:t>CRAMPES: BOIRE DAVANTAGE ET PRISE DE SEL, EFFET ASSEZ IMMEDIAT</a:t>
            </a:r>
          </a:p>
          <a:p>
            <a:r>
              <a:rPr lang="fr-CH" dirty="0" smtClean="0"/>
              <a:t>TROUBLE DE L’ESTOMAC-DIARRHEE, IMMODIUM, </a:t>
            </a:r>
          </a:p>
          <a:p>
            <a:r>
              <a:rPr lang="fr-CH" dirty="0" smtClean="0"/>
              <a:t>VOMISSEMENT: VOMIR ET ON REPART</a:t>
            </a:r>
          </a:p>
        </p:txBody>
      </p:sp>
    </p:spTree>
    <p:extLst>
      <p:ext uri="{BB962C8B-B14F-4D97-AF65-F5344CB8AC3E}">
        <p14:creationId xmlns:p14="http://schemas.microsoft.com/office/powerpoint/2010/main" val="18764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Pourquoi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 smtClean="0"/>
              <a:t>Connaître ses limites</a:t>
            </a:r>
          </a:p>
          <a:p>
            <a:r>
              <a:rPr lang="fr-CH" dirty="0" smtClean="0"/>
              <a:t>Les repousser, c’est aller plus loin que ce qu’on pense être capable</a:t>
            </a:r>
          </a:p>
          <a:p>
            <a:r>
              <a:rPr lang="fr-CH" dirty="0" smtClean="0"/>
              <a:t>Question de volonté prioritairement</a:t>
            </a:r>
          </a:p>
          <a:p>
            <a:r>
              <a:rPr lang="fr-CH" dirty="0" smtClean="0"/>
              <a:t>Petit virus-grande passion qui grandit petit à petit</a:t>
            </a:r>
          </a:p>
          <a:p>
            <a:r>
              <a:rPr lang="fr-CH" dirty="0" smtClean="0"/>
              <a:t>Echange avec d’autres «infectés» coureurs étonnants</a:t>
            </a:r>
          </a:p>
          <a:p>
            <a:r>
              <a:rPr lang="fr-CH" dirty="0" smtClean="0"/>
              <a:t>Découverte de lieu, Mélange de voyage et course</a:t>
            </a:r>
          </a:p>
          <a:p>
            <a:r>
              <a:rPr lang="fr-CH" dirty="0" smtClean="0"/>
              <a:t>Succès par rapport à ses buts puis vrais succès</a:t>
            </a:r>
          </a:p>
        </p:txBody>
      </p:sp>
    </p:spTree>
    <p:extLst>
      <p:ext uri="{BB962C8B-B14F-4D97-AF65-F5344CB8AC3E}">
        <p14:creationId xmlns:p14="http://schemas.microsoft.com/office/powerpoint/2010/main" val="2678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PHYSIOLOGIE, EST-CE SAIN?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smtClean="0"/>
              <a:t>DOULEURS DANS LES DENTS APRES TE-FR 09</a:t>
            </a:r>
          </a:p>
          <a:p>
            <a:r>
              <a:rPr lang="fr-CH" dirty="0" smtClean="0"/>
              <a:t>ARTICULATION DU BASSIN ENFLAMMÉE 3 MOIS</a:t>
            </a:r>
          </a:p>
          <a:p>
            <a:r>
              <a:rPr lang="fr-CH" dirty="0" smtClean="0"/>
              <a:t>DOULEURS À L’AINE 4 MOIS</a:t>
            </a:r>
          </a:p>
          <a:p>
            <a:r>
              <a:rPr lang="fr-CH" dirty="0" smtClean="0"/>
              <a:t>HERNIE DISCALE D’APRES TE-FR 09, NERF SCIATIQUE ENFLAMMÉ ET PROBLÈME RÉPÉTITIF DURANT 2 ANS</a:t>
            </a:r>
          </a:p>
          <a:p>
            <a:r>
              <a:rPr lang="fr-CH" dirty="0" smtClean="0"/>
              <a:t>GENOUX ENFLAMMÉS 2 MOIS, ÉPANCHEMENT SANG, TENDONS DU GENOU QUI CRISSENT</a:t>
            </a:r>
          </a:p>
          <a:p>
            <a:r>
              <a:rPr lang="fr-CH" dirty="0" smtClean="0"/>
              <a:t>RELEVEURS, CHEVILLES, TENDONS D’ACHILLE, PIEDS AUX OS DEPLACÉS….ETC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49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CH" dirty="0" smtClean="0"/>
              <a:t>Physiologie, bizarres inflammations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Inflammation des côtes dorsales, bruit de gravier</a:t>
            </a:r>
          </a:p>
          <a:p>
            <a:r>
              <a:rPr lang="fr-CH" dirty="0" smtClean="0"/>
              <a:t>Bruit de gravier idem dans coude bras gauche</a:t>
            </a:r>
          </a:p>
          <a:p>
            <a:r>
              <a:rPr lang="fr-CH" dirty="0" smtClean="0"/>
              <a:t>Poignet enflammé, bruit de gravier</a:t>
            </a:r>
          </a:p>
          <a:p>
            <a:r>
              <a:rPr lang="fr-CH" dirty="0" smtClean="0"/>
              <a:t>Bruit de gravier dans tendons sous les genoux, manque de quoi? Mg comme en 2001?</a:t>
            </a:r>
          </a:p>
          <a:p>
            <a:r>
              <a:rPr lang="fr-CH" dirty="0" smtClean="0"/>
              <a:t>Bronchite due à pluie, vent et froid durant 60k</a:t>
            </a:r>
          </a:p>
          <a:p>
            <a:r>
              <a:rPr lang="fr-CH" dirty="0" smtClean="0"/>
              <a:t>Inflammation duodénale, acide gastrique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04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 FOULÉES ÉCONOMIQUES=CHAUSSURES RAPÉES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L’usure des chaussures, source d’inflammation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5729"/>
            <a:ext cx="6645342" cy="395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0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PHYSIOLOGIE, EST-CE SAIN?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fr-CH" sz="2800" dirty="0" smtClean="0"/>
              <a:t>GROSSE FATIGUE DURANT 15 JOURS APRES COMPET DE 48H, POUR 1 MOIS APRES LES 6 JOURS, POUR 3 MOIS APRES TE-FR 09</a:t>
            </a:r>
          </a:p>
          <a:p>
            <a:r>
              <a:rPr lang="fr-CH" sz="2800" dirty="0" smtClean="0"/>
              <a:t>SYSTÈME IMMUNITAIRE AFFAIBLI, ATTRAPE PLUS FACILEMENT RHUME, SINUSITE ANGINE</a:t>
            </a:r>
          </a:p>
          <a:p>
            <a:r>
              <a:rPr lang="fr-CH" sz="2800" dirty="0" smtClean="0"/>
              <a:t>PARFOIS DÉPRIME PASSAGÈRE QQUES JOURS </a:t>
            </a:r>
          </a:p>
          <a:p>
            <a:r>
              <a:rPr lang="fr-CH" sz="2800" dirty="0" smtClean="0"/>
              <a:t>TRANSPIRATION NOCTURNE D’APRÈS COURSE</a:t>
            </a:r>
          </a:p>
          <a:p>
            <a:r>
              <a:rPr lang="fr-CH" sz="2800" dirty="0" smtClean="0"/>
              <a:t>PIEDS ET JAMBES ENFLES POUR 2 À 4 JOURS APRÈS UN 24H, 48H, 6 JOURS</a:t>
            </a:r>
          </a:p>
          <a:p>
            <a:r>
              <a:rPr lang="fr-CH" sz="2800" dirty="0" smtClean="0"/>
              <a:t>FASCICULATIONS AUX JAMBES DURANT 6 MOIS APRÈS LES 6 JOURS D’ANTIBES (Le calcium tend à les diminuer) ET VIOLENTES CRAMPES HORS EFFORT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37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BLESSURES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COURIR AVEC DES INFLAMMATIONS</a:t>
            </a:r>
          </a:p>
          <a:p>
            <a:r>
              <a:rPr lang="fr-CH" dirty="0" smtClean="0"/>
              <a:t>RÉDUCTION DU TEMPO</a:t>
            </a:r>
          </a:p>
          <a:p>
            <a:r>
              <a:rPr lang="fr-CH" dirty="0" smtClean="0"/>
              <a:t>MENTAL AFFECTÉ</a:t>
            </a:r>
          </a:p>
          <a:p>
            <a:r>
              <a:rPr lang="fr-CH" dirty="0" smtClean="0"/>
              <a:t>ETAT DE STRESS PERMANENT</a:t>
            </a:r>
          </a:p>
          <a:p>
            <a:r>
              <a:rPr lang="fr-CH" dirty="0" smtClean="0"/>
              <a:t>INSÉCURITÉ</a:t>
            </a:r>
          </a:p>
          <a:p>
            <a:r>
              <a:rPr lang="fr-CH" dirty="0" smtClean="0"/>
              <a:t>DÉPENSE ACCRUE D’ÉNERGIE</a:t>
            </a:r>
          </a:p>
          <a:p>
            <a:r>
              <a:rPr lang="fr-CH" dirty="0" smtClean="0"/>
              <a:t>SOULAGEMENT ACCRU À</a:t>
            </a:r>
          </a:p>
          <a:p>
            <a:pPr marL="0" indent="0">
              <a:buNone/>
            </a:pPr>
            <a:r>
              <a:rPr lang="fr-CH" dirty="0"/>
              <a:t> </a:t>
            </a:r>
            <a:r>
              <a:rPr lang="fr-CH" dirty="0" smtClean="0"/>
              <a:t>   L’ARRIVÉE</a:t>
            </a:r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47938"/>
            <a:ext cx="2510497" cy="354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EFFETS EXTRÊMES SUR LE CORPS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 smtClean="0"/>
              <a:t>FONTE MUSCULAIRE</a:t>
            </a:r>
          </a:p>
          <a:p>
            <a:pPr marL="0" indent="0">
              <a:buNone/>
            </a:pPr>
            <a:r>
              <a:rPr lang="fr-CH" sz="1800" dirty="0" smtClean="0"/>
              <a:t>LUBRIFICATION DÉFICIENTE DES TENDONS</a:t>
            </a:r>
            <a:endParaRPr lang="fr-CH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3223"/>
            <a:ext cx="4756822" cy="295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97" y="1556792"/>
            <a:ext cx="35433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7544" y="28938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ÉLIMINATION DES GRAISSES</a:t>
            </a:r>
          </a:p>
        </p:txBody>
      </p:sp>
    </p:spTree>
    <p:extLst>
      <p:ext uri="{BB962C8B-B14F-4D97-AF65-F5344CB8AC3E}">
        <p14:creationId xmlns:p14="http://schemas.microsoft.com/office/powerpoint/2010/main" val="3485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BLESSURES EXTRÊMES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smtClean="0"/>
              <a:t>DOUBLE-FRACTURE DE FATIGUE TIBIA-PÉRONÉ</a:t>
            </a:r>
          </a:p>
          <a:p>
            <a:r>
              <a:rPr lang="fr-CH" dirty="0" smtClean="0"/>
              <a:t>FRACTURE DE FATIGUE DU BASSIN</a:t>
            </a:r>
          </a:p>
          <a:p>
            <a:r>
              <a:rPr lang="fr-CH" dirty="0" smtClean="0"/>
              <a:t>ADDUCTEURS RIGIDIFIÉS ENFLAMMÉS</a:t>
            </a:r>
          </a:p>
          <a:p>
            <a:r>
              <a:rPr lang="fr-CH" dirty="0" smtClean="0"/>
              <a:t>STAPHILOCOQUES DORÉS SUITE À UNE ÉGRATIGNURE À UN DOIGT 10 JOURS D’HÔP.</a:t>
            </a:r>
            <a:endParaRPr lang="fr-CH" dirty="0"/>
          </a:p>
          <a:p>
            <a:r>
              <a:rPr lang="fr-CH" dirty="0" smtClean="0"/>
              <a:t>DÉPRESSION</a:t>
            </a:r>
          </a:p>
          <a:p>
            <a:r>
              <a:rPr lang="fr-CH" dirty="0" smtClean="0"/>
              <a:t>ULCÈRE ET PERFORATION DE L’ESTOMAC, SUITE À ABUS D’ANTI-INFLAMMATOIRES</a:t>
            </a:r>
          </a:p>
          <a:p>
            <a:r>
              <a:rPr lang="fr-CH" dirty="0" smtClean="0"/>
              <a:t> AMPUTATION JAMBE INFECTION PROPAGÉE ABUS D’ANTI-INFLAMMATOIRE (TransGaule 08)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7460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NOURRITURE D’APRÈS COURSE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ENVIE DE SALADE FRAICHE, FRUITS FRAIS</a:t>
            </a:r>
          </a:p>
          <a:p>
            <a:r>
              <a:rPr lang="fr-CH" dirty="0" smtClean="0"/>
              <a:t>ENVIE DE SAUCISSE SÈCHE, CHARCUTERIE, VIANDE SÉCHÉE, JAMBON, ŒUFS BROUILLÉS, ŒUFS, LAITAGE, FROMAGES, etc…</a:t>
            </a:r>
            <a:endParaRPr lang="fr-CH" dirty="0"/>
          </a:p>
          <a:p>
            <a:r>
              <a:rPr lang="fr-CH" dirty="0" smtClean="0"/>
              <a:t>DÉGOÛT DU SUCRÉ, DES HYDRATES CARBONE</a:t>
            </a:r>
          </a:p>
          <a:p>
            <a:r>
              <a:rPr lang="fr-CH" dirty="0" smtClean="0"/>
              <a:t>PARFOIS DÉGOÛT DE MANGER ET DE BOIRE DURANT 24 À 48H, COMME APRÈS BADWATER</a:t>
            </a:r>
          </a:p>
          <a:p>
            <a:r>
              <a:rPr lang="fr-CH" dirty="0" smtClean="0"/>
              <a:t>INSENSIBILITÉ AU GOÛT, SANS SAVEUR 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121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RÉACTION D’APRÈS COURSE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DOUCHE LONGUE QUI PURIFIE</a:t>
            </a:r>
          </a:p>
          <a:p>
            <a:r>
              <a:rPr lang="fr-CH" dirty="0" smtClean="0"/>
              <a:t>LA LENTEUR EST LA BIENVENUE</a:t>
            </a:r>
          </a:p>
          <a:p>
            <a:r>
              <a:rPr lang="fr-CH" dirty="0" smtClean="0"/>
              <a:t>DORMIR EST LE PLUS GRAND SOUHAIT</a:t>
            </a:r>
          </a:p>
          <a:p>
            <a:r>
              <a:rPr lang="fr-CH" dirty="0" smtClean="0"/>
              <a:t>ENVIE DE NON-STRESS</a:t>
            </a:r>
          </a:p>
          <a:p>
            <a:r>
              <a:rPr lang="fr-CH" dirty="0" smtClean="0"/>
              <a:t>EXPLICATION DES SENSATIONS AU LONG DE LA COURSE, EXALTATION DES SENTIMENTS, BIEN-ÊTRE ET FATIGUE, PLÉNITUDE TOTALE </a:t>
            </a:r>
          </a:p>
          <a:p>
            <a:r>
              <a:rPr lang="fr-CH" dirty="0" smtClean="0"/>
              <a:t>MANGER SELON SON ENVIE, SES YEUX,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597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ÉLÉMENTS DU SUCCÈS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ENTRAINEMENT AU POINT</a:t>
            </a:r>
          </a:p>
          <a:p>
            <a:r>
              <a:rPr lang="fr-CH" dirty="0" smtClean="0"/>
              <a:t>MENTAL DE FER, ENVIE DE SE DONNER</a:t>
            </a:r>
          </a:p>
          <a:p>
            <a:r>
              <a:rPr lang="fr-CH" dirty="0" smtClean="0"/>
              <a:t>FORME DU JOUR</a:t>
            </a:r>
          </a:p>
          <a:p>
            <a:r>
              <a:rPr lang="fr-CH" dirty="0" smtClean="0"/>
              <a:t>TACTIQUE RAISONNABLE</a:t>
            </a:r>
          </a:p>
          <a:p>
            <a:r>
              <a:rPr lang="fr-CH" dirty="0" smtClean="0"/>
              <a:t>PRISE DE RAVITAILLEMENT</a:t>
            </a:r>
          </a:p>
          <a:p>
            <a:r>
              <a:rPr lang="fr-CH" dirty="0" smtClean="0"/>
              <a:t>ASSISTANCE AUX COURSES HORAIRES</a:t>
            </a:r>
          </a:p>
          <a:p>
            <a:r>
              <a:rPr lang="fr-CH" dirty="0" smtClean="0"/>
              <a:t>PHYSIQUE, PHYSIOLOGIE DU CORPS QUI SUIT</a:t>
            </a:r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443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Mes 4 moteurs</a:t>
            </a:r>
            <a:endParaRPr lang="fr-CH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22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2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L’ULTRA, UNE DROGUE ?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On y revient car…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ON PENSE POUVOIR ÉVITER CERTAINES ERREURS ET MOINS SOUFFRIR</a:t>
            </a:r>
          </a:p>
          <a:p>
            <a:r>
              <a:rPr lang="fr-CH" dirty="0" smtClean="0"/>
              <a:t>ON PENSE S’ENTRAINER PLUS POUR MOINS SOUFFRIR</a:t>
            </a:r>
          </a:p>
          <a:p>
            <a:r>
              <a:rPr lang="fr-CH" dirty="0" smtClean="0"/>
              <a:t>ON PENSE MIEUX MANGER ET BOIRE POUR ÉVITER LES BAISSES DE RÉGIME</a:t>
            </a:r>
          </a:p>
          <a:p>
            <a:r>
              <a:rPr lang="fr-CH" dirty="0" smtClean="0"/>
              <a:t>MÊME SI ON SAIT TRÈS BIEN QUE LA PRÉPARATION S’EST DEROULÉE </a:t>
            </a:r>
            <a:r>
              <a:rPr lang="fr-CH" dirty="0"/>
              <a:t>À</a:t>
            </a:r>
            <a:r>
              <a:rPr lang="fr-CH" dirty="0" smtClean="0"/>
              <a:t> 150 % DE LA PERFECTION, ON ESPÈRE S’AMÉLIORER….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975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L’ULTRA, ÇA DOIT ÊTRE UNE DROGUE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BIEN QUE L’ON SOUFFRE, ON Y REVIENT</a:t>
            </a:r>
          </a:p>
          <a:p>
            <a:r>
              <a:rPr lang="fr-CH" dirty="0" smtClean="0"/>
              <a:t>MALGRÉ LA PROMESSE QUE C’ÉTAIT LA DERNIÈRE COURSE D’ULTRA, ON Y REVIENT!</a:t>
            </a:r>
          </a:p>
          <a:p>
            <a:r>
              <a:rPr lang="fr-CH" dirty="0" smtClean="0"/>
              <a:t>LE CERVEAU D’UN ULTRA-ATHLÈTE N’A-T-IL PAS DE MÉMOIRE ? CAR ON Y REVIENT !</a:t>
            </a:r>
          </a:p>
          <a:p>
            <a:r>
              <a:rPr lang="fr-CH" dirty="0" smtClean="0"/>
              <a:t>ON RECHERCHE BIEN VITE UN DEFI, ON SE RÉINSCRIT, ON ACCEPTE PLUS IMPROBABLE…., POURQUOI ? REVENIR AU DEBUT DE L’EXPOSÉ….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81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fr-CH" sz="3100" dirty="0"/>
              <a:t>Noiraigue, le 18 mars 2012</a:t>
            </a:r>
            <a:br>
              <a:rPr lang="fr-CH" sz="3100" dirty="0"/>
            </a:br>
            <a:r>
              <a:rPr lang="fr-CH" sz="3100" dirty="0"/>
              <a:t>Source: expérience personnelle et exposé de la TransEurope-FootRace 2009</a:t>
            </a:r>
            <a:br>
              <a:rPr lang="fr-CH" sz="3100" dirty="0"/>
            </a:br>
            <a:r>
              <a:rPr lang="fr-CH" sz="3100" dirty="0"/>
              <a:t>Expérience personnelles des 24h, 48h, 6 jours et autres </a:t>
            </a:r>
            <a:r>
              <a:rPr lang="fr-CH" sz="3100" dirty="0" smtClean="0"/>
              <a:t>ultra-trails </a:t>
            </a:r>
            <a:r>
              <a:rPr lang="fr-CH" sz="3100" dirty="0"/>
              <a:t>ou courses par étapes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20000"/>
          </a:bodyPr>
          <a:lstStyle/>
          <a:p>
            <a:endParaRPr lang="fr-CH" dirty="0"/>
          </a:p>
          <a:p>
            <a:pPr marL="0" indent="0">
              <a:buNone/>
            </a:pPr>
            <a:r>
              <a:rPr lang="fr-CH" dirty="0" smtClean="0"/>
              <a:t>Christian Fatton, Noiraigue, 25 puls par minute</a:t>
            </a:r>
          </a:p>
          <a:p>
            <a:pPr marL="0" indent="0">
              <a:buNone/>
            </a:pPr>
            <a:r>
              <a:rPr lang="fr-CH" dirty="0"/>
              <a:t>d</a:t>
            </a:r>
            <a:r>
              <a:rPr lang="fr-CH" dirty="0" smtClean="0"/>
              <a:t>urant plus de 7 minutes lors d’une nuit avec un appareil médical à la TE-FR 09. Lors d’un séjour à l’hôpital en décembre 2010, appareil débranché, car en dessous des 40 puls,  le niveau de la mise en marche de l’alarme automatique…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680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04">
            <a:off x="342147" y="332656"/>
            <a:ext cx="38466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114">
            <a:off x="2843808" y="2204864"/>
            <a:ext cx="28003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88640"/>
            <a:ext cx="34861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742">
            <a:off x="3131840" y="332656"/>
            <a:ext cx="2742059" cy="208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273">
            <a:off x="5984018" y="3413159"/>
            <a:ext cx="2510216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5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MOTIVATION DOIT SE NOURRIR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PETITE CHOSE, GRANDS EFFETS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89" y="2132856"/>
            <a:ext cx="6704831" cy="40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970387" cy="3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MOTIVATION SE PLANIFIE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LES MASCOTTES ACCOMPAGNANTES</a:t>
            </a:r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4956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2119301"/>
            <a:ext cx="39604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-    </a:t>
            </a:r>
            <a:r>
              <a:rPr lang="fr-CH" dirty="0" smtClean="0"/>
              <a:t>LES PLAGES DE RECONFORT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GRAND BUT CONSTRUIT PAR LES PETITS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UN RÊVE QUI SE RÉALISE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LA VISION DE L’ARRIVÉE FINALE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LIBERTÉ 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IMPRESSION DU «TOUT POSSIBLE»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FAIRE HONNEUR AUX SPONSORS</a:t>
            </a:r>
          </a:p>
          <a:p>
            <a:pPr marL="285750" indent="-285750">
              <a:buFontTx/>
              <a:buChar char="-"/>
            </a:pPr>
            <a:endParaRPr lang="fr-CH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850550" cy="17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MOTIVATION S’ELABORE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RECHERCHE, CUEILLETTE  ET COMPTAGE DE MORILLES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r>
              <a:rPr lang="fr-CH" dirty="0" smtClean="0"/>
              <a:t>PASSAGE DES 3000 KM</a:t>
            </a:r>
          </a:p>
          <a:p>
            <a:pPr marL="0" indent="0">
              <a:buNone/>
            </a:pPr>
            <a:r>
              <a:rPr lang="fr-CH" dirty="0" smtClean="0"/>
              <a:t>DU CERCLE POLAIRE, ETC…</a:t>
            </a:r>
          </a:p>
          <a:p>
            <a:endParaRPr lang="fr-CH" dirty="0" smtClean="0"/>
          </a:p>
          <a:p>
            <a:endParaRPr lang="fr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060848"/>
            <a:ext cx="30575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4" y="2492896"/>
            <a:ext cx="4267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Comment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H" dirty="0" smtClean="0"/>
              <a:t>Fréquence de répétition des entraînements</a:t>
            </a:r>
          </a:p>
          <a:p>
            <a:r>
              <a:rPr lang="fr-CH" dirty="0" smtClean="0"/>
              <a:t>Augmentation en h et km de l’entraînement</a:t>
            </a:r>
          </a:p>
          <a:p>
            <a:r>
              <a:rPr lang="fr-CH" dirty="0" smtClean="0"/>
              <a:t>Très gros volume, voir monstrueux</a:t>
            </a:r>
          </a:p>
          <a:p>
            <a:r>
              <a:rPr lang="fr-CH" dirty="0" smtClean="0"/>
              <a:t>Apprendre à se nourrir, éviter les fringales</a:t>
            </a:r>
          </a:p>
          <a:p>
            <a:r>
              <a:rPr lang="fr-CH" dirty="0" smtClean="0"/>
              <a:t>S’entraîner avec de grosses fatigues</a:t>
            </a:r>
          </a:p>
          <a:p>
            <a:r>
              <a:rPr lang="fr-CH" dirty="0" smtClean="0"/>
              <a:t>S’entraîner en apprivoisant des blessures naissantes</a:t>
            </a:r>
          </a:p>
          <a:p>
            <a:r>
              <a:rPr lang="fr-CH" dirty="0" smtClean="0"/>
              <a:t>Penser à avancer, coûte que coûte</a:t>
            </a:r>
          </a:p>
          <a:p>
            <a:r>
              <a:rPr lang="fr-CH" dirty="0" smtClean="0"/>
              <a:t>Adopter </a:t>
            </a:r>
            <a:r>
              <a:rPr lang="fr-CH" dirty="0"/>
              <a:t>1</a:t>
            </a:r>
            <a:r>
              <a:rPr lang="fr-CH" dirty="0" smtClean="0"/>
              <a:t> tactique de course, rythme de départ</a:t>
            </a:r>
          </a:p>
          <a:p>
            <a:r>
              <a:rPr lang="fr-CH" dirty="0" smtClean="0"/>
              <a:t>Accepter la douleur, c’est être dans l’ultra et avoir des chances d’atteindre l’arrivée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62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OÙ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PAR MONTS ET PAR VAUX LIEUX INCONNUS</a:t>
            </a:r>
          </a:p>
          <a:p>
            <a:r>
              <a:rPr lang="fr-CH" dirty="0" smtClean="0"/>
              <a:t>TOUR DE VALLEE, LAC, MONTAGNE, RIVIERE</a:t>
            </a:r>
          </a:p>
          <a:p>
            <a:r>
              <a:rPr lang="fr-CH" dirty="0" smtClean="0"/>
              <a:t>COURIR DES «CLASSIQUES» DE PAR LE MONDE</a:t>
            </a:r>
          </a:p>
          <a:p>
            <a:r>
              <a:rPr lang="fr-CH" dirty="0" smtClean="0"/>
              <a:t>DECOUVRIR UN NOUVEAU PAYS</a:t>
            </a:r>
          </a:p>
          <a:p>
            <a:r>
              <a:rPr lang="fr-CH" dirty="0" smtClean="0"/>
              <a:t>POUR RENCONTRER NOS AMIS D’ULTRA </a:t>
            </a:r>
          </a:p>
          <a:p>
            <a:r>
              <a:rPr lang="fr-CH" dirty="0" smtClean="0"/>
              <a:t>SUR ROUTE, SENTIER, DESERT, TAPIS ROULANT</a:t>
            </a:r>
          </a:p>
          <a:p>
            <a:r>
              <a:rPr lang="fr-CH" dirty="0" smtClean="0"/>
              <a:t>OÙ CELA SEMBLE FOU, DEFI A LA LIMITE…..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539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1666</Words>
  <Application>Microsoft Office PowerPoint</Application>
  <PresentationFormat>Affichage à l'écran (4:3)</PresentationFormat>
  <Paragraphs>261</Paragraphs>
  <Slides>43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Exposé du 22 mars 2012 pour le RÉSEAU ROMAND DE MÉDECINE DU SPORT À Y-PARC - Yverdon</vt:lpstr>
      <vt:lpstr>L’ultra-endurance </vt:lpstr>
      <vt:lpstr>Pourquoi ?</vt:lpstr>
      <vt:lpstr>Mes 4 moteurs</vt:lpstr>
      <vt:lpstr>LA MOTIVATION DOIT SE NOURRIR</vt:lpstr>
      <vt:lpstr>LA MOTIVATION SE PLANIFIE</vt:lpstr>
      <vt:lpstr>LA MOTIVATION S’ELABORE</vt:lpstr>
      <vt:lpstr>Comment ?</vt:lpstr>
      <vt:lpstr>OÙ ?</vt:lpstr>
      <vt:lpstr>LONGUES BALLADES ENSEMBLE photo Vanessa Cardoso</vt:lpstr>
      <vt:lpstr>Manger pour rester concentré</vt:lpstr>
      <vt:lpstr>QUAND ?</vt:lpstr>
      <vt:lpstr>HIVER, ÉTÉ, TOUT EST BON</vt:lpstr>
      <vt:lpstr>COMBIEN EN MOYENNE</vt:lpstr>
      <vt:lpstr>SEMAINE CIBLEE GROS VOLUME du 23 au 29 août 2010</vt:lpstr>
      <vt:lpstr> Statistique des kms parcourus  de 2004 à 2011 </vt:lpstr>
      <vt:lpstr>LES PENSEES DURANT UN 24 H</vt:lpstr>
      <vt:lpstr>LES PENSEES DURANT UN 24 H, 2</vt:lpstr>
      <vt:lpstr>RAVITAILLEMENT, LES ENVIES</vt:lpstr>
      <vt:lpstr>RAVITAILLEMENT ET DIGESTION</vt:lpstr>
      <vt:lpstr>Manger par envie, calories assurées</vt:lpstr>
      <vt:lpstr>RAVITAILLEMENT EN TRAIL ET DU 24H AUX 6 JOURS</vt:lpstr>
      <vt:lpstr>L’ÉTÉ, PLAISIR D’ENTRAINEMENT</vt:lpstr>
      <vt:lpstr>DU SALÉ: PÂTES AU PETIT DEJEUNER</vt:lpstr>
      <vt:lpstr>BOISSONS</vt:lpstr>
      <vt:lpstr>BOISSON CALORIQUE</vt:lpstr>
      <vt:lpstr>REGENERATION POUR REPARTIR</vt:lpstr>
      <vt:lpstr>RÉGÉNÉRATION DES JAMBES</vt:lpstr>
      <vt:lpstr>PHYSIOLOGIE, EST-CE SAIN ?</vt:lpstr>
      <vt:lpstr>PHYSIOLOGIE, EST-CE SAIN?</vt:lpstr>
      <vt:lpstr>Physiologie, bizarres inflammations</vt:lpstr>
      <vt:lpstr> FOULÉES ÉCONOMIQUES=CHAUSSURES RAPÉES</vt:lpstr>
      <vt:lpstr>PHYSIOLOGIE, EST-CE SAIN?</vt:lpstr>
      <vt:lpstr>LES BLESSURES</vt:lpstr>
      <vt:lpstr>EFFETS EXTRÊMES SUR LE CORPS</vt:lpstr>
      <vt:lpstr>BLESSURES EXTRÊMES</vt:lpstr>
      <vt:lpstr>NOURRITURE D’APRÈS COURSE</vt:lpstr>
      <vt:lpstr>RÉACTION D’APRÈS COURSE</vt:lpstr>
      <vt:lpstr>LES ÉLÉMENTS DU SUCCÈS</vt:lpstr>
      <vt:lpstr>L’ULTRA, UNE DROGUE ? On y revient car…</vt:lpstr>
      <vt:lpstr>L’ULTRA, ÇA DOIT ÊTRE UNE DROGUE</vt:lpstr>
      <vt:lpstr>Noiraigue, le 18 mars 2012 Source: expérience personnelle et exposé de la TransEurope-FootRace 2009 Expérience personnelles des 24h, 48h, 6 jours et autres ultra-trails ou courses par étapes 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80</cp:revision>
  <dcterms:created xsi:type="dcterms:W3CDTF">2012-03-14T20:02:57Z</dcterms:created>
  <dcterms:modified xsi:type="dcterms:W3CDTF">2012-03-22T22:14:19Z</dcterms:modified>
</cp:coreProperties>
</file>